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6" r:id="rId1"/>
  </p:sldMasterIdLst>
  <p:notesMasterIdLst>
    <p:notesMasterId r:id="rId31"/>
  </p:notesMasterIdLst>
  <p:handoutMasterIdLst>
    <p:handoutMasterId r:id="rId32"/>
  </p:handoutMasterIdLst>
  <p:sldIdLst>
    <p:sldId id="464" r:id="rId2"/>
    <p:sldId id="453" r:id="rId3"/>
    <p:sldId id="448" r:id="rId4"/>
    <p:sldId id="452" r:id="rId5"/>
    <p:sldId id="406" r:id="rId6"/>
    <p:sldId id="454" r:id="rId7"/>
    <p:sldId id="455" r:id="rId8"/>
    <p:sldId id="412" r:id="rId9"/>
    <p:sldId id="449" r:id="rId10"/>
    <p:sldId id="456" r:id="rId11"/>
    <p:sldId id="457" r:id="rId12"/>
    <p:sldId id="459" r:id="rId13"/>
    <p:sldId id="458" r:id="rId14"/>
    <p:sldId id="460" r:id="rId15"/>
    <p:sldId id="439" r:id="rId16"/>
    <p:sldId id="436" r:id="rId17"/>
    <p:sldId id="465" r:id="rId18"/>
    <p:sldId id="440" r:id="rId19"/>
    <p:sldId id="450" r:id="rId20"/>
    <p:sldId id="451" r:id="rId21"/>
    <p:sldId id="273" r:id="rId22"/>
    <p:sldId id="437" r:id="rId23"/>
    <p:sldId id="461" r:id="rId24"/>
    <p:sldId id="296" r:id="rId25"/>
    <p:sldId id="320" r:id="rId26"/>
    <p:sldId id="462" r:id="rId27"/>
    <p:sldId id="374" r:id="rId28"/>
    <p:sldId id="378" r:id="rId29"/>
    <p:sldId id="463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  <a:srgbClr val="FAA306"/>
    <a:srgbClr val="00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/>
    <p:restoredTop sz="94830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45CE5-A469-4D9C-8331-F4BF4C25BAB1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56E9BD1-616A-415E-84BD-6A7A16AB95AF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CID Palmero</a:t>
          </a:r>
        </a:p>
        <a:p>
          <a:r>
            <a:rPr lang="es-MX" dirty="0" smtClean="0"/>
            <a:t>Bogotá</a:t>
          </a:r>
          <a:endParaRPr lang="es-CO" dirty="0"/>
        </a:p>
      </dgm:t>
    </dgm:pt>
    <dgm:pt modelId="{8C1201BE-E287-402E-9487-425D06445929}" type="parTrans" cxnId="{6A719FA1-4368-4C04-8BEE-C187BD4124A3}">
      <dgm:prSet/>
      <dgm:spPr/>
      <dgm:t>
        <a:bodyPr/>
        <a:lstStyle/>
        <a:p>
          <a:endParaRPr lang="es-CO"/>
        </a:p>
      </dgm:t>
    </dgm:pt>
    <dgm:pt modelId="{D6835676-4450-43E8-9AE7-C5182B6A3476}" type="sibTrans" cxnId="{6A719FA1-4368-4C04-8BEE-C187BD4124A3}">
      <dgm:prSet/>
      <dgm:spPr/>
      <dgm:t>
        <a:bodyPr/>
        <a:lstStyle/>
        <a:p>
          <a:endParaRPr lang="es-CO"/>
        </a:p>
      </dgm:t>
    </dgm:pt>
    <dgm:pt modelId="{B7006580-32F1-4F9D-B742-039D1033C5ED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CID Norte</a:t>
          </a:r>
        </a:p>
        <a:p>
          <a:r>
            <a:rPr lang="es-MX" dirty="0" smtClean="0"/>
            <a:t>Fundación</a:t>
          </a:r>
          <a:endParaRPr lang="es-CO" dirty="0"/>
        </a:p>
      </dgm:t>
    </dgm:pt>
    <dgm:pt modelId="{3C0554BF-10EB-4E39-971A-8487BA5DEE5C}" type="parTrans" cxnId="{F1400DCB-F306-48A3-A9D1-826B31440F3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5DA91FFC-726D-45B8-A437-215CDDDC4886}" type="sibTrans" cxnId="{F1400DCB-F306-48A3-A9D1-826B31440F39}">
      <dgm:prSet/>
      <dgm:spPr/>
      <dgm:t>
        <a:bodyPr/>
        <a:lstStyle/>
        <a:p>
          <a:endParaRPr lang="es-CO"/>
        </a:p>
      </dgm:t>
    </dgm:pt>
    <dgm:pt modelId="{C4F6531B-723F-46A1-AB78-1F3166DB2549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CID Centro</a:t>
          </a:r>
        </a:p>
        <a:p>
          <a:r>
            <a:rPr lang="es-MX" dirty="0" smtClean="0"/>
            <a:t>Vizcaína</a:t>
          </a:r>
          <a:endParaRPr lang="es-CO" dirty="0"/>
        </a:p>
      </dgm:t>
    </dgm:pt>
    <dgm:pt modelId="{235FCDC2-C74C-4E9B-83AD-98B69AA9A35E}" type="parTrans" cxnId="{73D1C799-5532-4DCB-9AFD-4756E098172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2554D1B5-6AD9-4B52-8212-A9FCB687853E}" type="sibTrans" cxnId="{73D1C799-5532-4DCB-9AFD-4756E098172F}">
      <dgm:prSet/>
      <dgm:spPr/>
      <dgm:t>
        <a:bodyPr/>
        <a:lstStyle/>
        <a:p>
          <a:endParaRPr lang="es-CO"/>
        </a:p>
      </dgm:t>
    </dgm:pt>
    <dgm:pt modelId="{CF02234B-64E7-461A-9E8B-F1B555D2C37C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CID Oriente</a:t>
          </a:r>
        </a:p>
        <a:p>
          <a:r>
            <a:rPr lang="es-MX" dirty="0" smtClean="0"/>
            <a:t>Cumaral y Villanueva</a:t>
          </a:r>
          <a:endParaRPr lang="es-CO" dirty="0"/>
        </a:p>
      </dgm:t>
    </dgm:pt>
    <dgm:pt modelId="{D3DAD6C5-06E0-4696-BF5C-F09C3DC5A8E5}" type="parTrans" cxnId="{3A52F366-A34E-4A19-BF1F-AFB7BEA3B0F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56A57AEA-AA11-4B2F-9AFB-FFCCE007AFD4}" type="sibTrans" cxnId="{3A52F366-A34E-4A19-BF1F-AFB7BEA3B0F7}">
      <dgm:prSet/>
      <dgm:spPr/>
      <dgm:t>
        <a:bodyPr/>
        <a:lstStyle/>
        <a:p>
          <a:endParaRPr lang="es-CO"/>
        </a:p>
      </dgm:t>
    </dgm:pt>
    <dgm:pt modelId="{CEAFA806-FADE-4AD0-AEE6-738A17544F4A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CID Suroccidente</a:t>
          </a:r>
        </a:p>
        <a:p>
          <a:r>
            <a:rPr lang="es-MX" dirty="0" smtClean="0"/>
            <a:t>Tumaco</a:t>
          </a:r>
          <a:endParaRPr lang="es-CO" dirty="0"/>
        </a:p>
      </dgm:t>
    </dgm:pt>
    <dgm:pt modelId="{0030CDE8-C5E1-4FAB-BF6A-00848A3C4A16}" type="parTrans" cxnId="{33849A55-5C7A-4FC5-97CD-99A2C805738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5BA1F19D-1A00-4A3C-821D-F58B18DB87E5}" type="sibTrans" cxnId="{33849A55-5C7A-4FC5-97CD-99A2C8057384}">
      <dgm:prSet/>
      <dgm:spPr/>
      <dgm:t>
        <a:bodyPr/>
        <a:lstStyle/>
        <a:p>
          <a:endParaRPr lang="es-CO"/>
        </a:p>
      </dgm:t>
    </dgm:pt>
    <dgm:pt modelId="{99F67BA6-1EA2-4745-8940-B2BA3AF2269F}" type="pres">
      <dgm:prSet presAssocID="{A3445CE5-A469-4D9C-8331-F4BF4C25BAB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4A09708-329C-42BE-A4B3-73A5FE469F6F}" type="pres">
      <dgm:prSet presAssocID="{E56E9BD1-616A-415E-84BD-6A7A16AB95AF}" presName="singleCycle" presStyleCnt="0"/>
      <dgm:spPr/>
    </dgm:pt>
    <dgm:pt modelId="{773BCCA4-97F3-4B15-A99A-438E151E907C}" type="pres">
      <dgm:prSet presAssocID="{E56E9BD1-616A-415E-84BD-6A7A16AB95AF}" presName="singleCenter" presStyleLbl="node1" presStyleIdx="0" presStyleCnt="5" custScaleX="88131" custScaleY="72679" custLinFactNeighborX="-54103" custLinFactNeighborY="78">
        <dgm:presLayoutVars>
          <dgm:chMax val="7"/>
          <dgm:chPref val="7"/>
        </dgm:presLayoutVars>
      </dgm:prSet>
      <dgm:spPr/>
      <dgm:t>
        <a:bodyPr/>
        <a:lstStyle/>
        <a:p>
          <a:endParaRPr lang="es-CO"/>
        </a:p>
      </dgm:t>
    </dgm:pt>
    <dgm:pt modelId="{A7361F5E-A46E-4512-A8EC-E9770C0A1444}" type="pres">
      <dgm:prSet presAssocID="{3C0554BF-10EB-4E39-971A-8487BA5DEE5C}" presName="Name56" presStyleLbl="parChTrans1D2" presStyleIdx="0" presStyleCnt="4"/>
      <dgm:spPr/>
      <dgm:t>
        <a:bodyPr/>
        <a:lstStyle/>
        <a:p>
          <a:endParaRPr lang="es-CO"/>
        </a:p>
      </dgm:t>
    </dgm:pt>
    <dgm:pt modelId="{294F0EA8-7C24-412C-8203-8AD5B433AD80}" type="pres">
      <dgm:prSet presAssocID="{B7006580-32F1-4F9D-B742-039D1033C5ED}" presName="text0" presStyleLbl="node1" presStyleIdx="1" presStyleCnt="5" custScaleY="51198" custRadScaleRad="150374" custRadScaleInc="1059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C53389-257B-4E8A-A633-2CE1B047EBAB}" type="pres">
      <dgm:prSet presAssocID="{235FCDC2-C74C-4E9B-83AD-98B69AA9A35E}" presName="Name56" presStyleLbl="parChTrans1D2" presStyleIdx="1" presStyleCnt="4"/>
      <dgm:spPr/>
      <dgm:t>
        <a:bodyPr/>
        <a:lstStyle/>
        <a:p>
          <a:endParaRPr lang="es-CO"/>
        </a:p>
      </dgm:t>
    </dgm:pt>
    <dgm:pt modelId="{80E1A9AF-2DFF-4FE6-A8ED-C81E6A115962}" type="pres">
      <dgm:prSet presAssocID="{C4F6531B-723F-46A1-AB78-1F3166DB2549}" presName="text0" presStyleLbl="node1" presStyleIdx="2" presStyleCnt="5" custScaleY="72101" custRadScaleRad="38775" custRadScaleInc="2155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ACEFD6-E1AA-4374-A5E0-6E6AE44B9D2B}" type="pres">
      <dgm:prSet presAssocID="{D3DAD6C5-06E0-4696-BF5C-F09C3DC5A8E5}" presName="Name56" presStyleLbl="parChTrans1D2" presStyleIdx="2" presStyleCnt="4"/>
      <dgm:spPr/>
      <dgm:t>
        <a:bodyPr/>
        <a:lstStyle/>
        <a:p>
          <a:endParaRPr lang="es-CO"/>
        </a:p>
      </dgm:t>
    </dgm:pt>
    <dgm:pt modelId="{284B873F-64B1-4C47-A60F-5EB9F50D2403}" type="pres">
      <dgm:prSet presAssocID="{CF02234B-64E7-461A-9E8B-F1B555D2C37C}" presName="text0" presStyleLbl="node1" presStyleIdx="3" presStyleCnt="5" custScaleY="74537" custRadScaleRad="104072" custRadScaleInc="-2057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33B9A1-0286-4C4B-A812-25CB0BCB2281}" type="pres">
      <dgm:prSet presAssocID="{0030CDE8-C5E1-4FAB-BF6A-00848A3C4A16}" presName="Name56" presStyleLbl="parChTrans1D2" presStyleIdx="3" presStyleCnt="4"/>
      <dgm:spPr/>
      <dgm:t>
        <a:bodyPr/>
        <a:lstStyle/>
        <a:p>
          <a:endParaRPr lang="es-CO"/>
        </a:p>
      </dgm:t>
    </dgm:pt>
    <dgm:pt modelId="{9795AAB0-0B3C-433B-8D76-EBBF22E599CA}" type="pres">
      <dgm:prSet presAssocID="{CEAFA806-FADE-4AD0-AEE6-738A17544F4A}" presName="text0" presStyleLbl="node1" presStyleIdx="4" presStyleCnt="5" custScaleY="67601" custRadScaleRad="127142" custRadScaleInc="-694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50EBEB-929C-4504-946D-E131F7E1B2A8}" type="presOf" srcId="{CF02234B-64E7-461A-9E8B-F1B555D2C37C}" destId="{284B873F-64B1-4C47-A60F-5EB9F50D2403}" srcOrd="0" destOrd="0" presId="urn:microsoft.com/office/officeart/2008/layout/RadialCluster"/>
    <dgm:cxn modelId="{45CC10F5-BDEB-46FB-A2EC-BFBC89C22E10}" type="presOf" srcId="{D3DAD6C5-06E0-4696-BF5C-F09C3DC5A8E5}" destId="{54ACEFD6-E1AA-4374-A5E0-6E6AE44B9D2B}" srcOrd="0" destOrd="0" presId="urn:microsoft.com/office/officeart/2008/layout/RadialCluster"/>
    <dgm:cxn modelId="{6A719FA1-4368-4C04-8BEE-C187BD4124A3}" srcId="{A3445CE5-A469-4D9C-8331-F4BF4C25BAB1}" destId="{E56E9BD1-616A-415E-84BD-6A7A16AB95AF}" srcOrd="0" destOrd="0" parTransId="{8C1201BE-E287-402E-9487-425D06445929}" sibTransId="{D6835676-4450-43E8-9AE7-C5182B6A3476}"/>
    <dgm:cxn modelId="{28EF7E0A-21DE-486A-8689-5FA9535AE59F}" type="presOf" srcId="{3C0554BF-10EB-4E39-971A-8487BA5DEE5C}" destId="{A7361F5E-A46E-4512-A8EC-E9770C0A1444}" srcOrd="0" destOrd="0" presId="urn:microsoft.com/office/officeart/2008/layout/RadialCluster"/>
    <dgm:cxn modelId="{2AE414A0-37B1-4FDA-A056-C67FF95ACF6D}" type="presOf" srcId="{E56E9BD1-616A-415E-84BD-6A7A16AB95AF}" destId="{773BCCA4-97F3-4B15-A99A-438E151E907C}" srcOrd="0" destOrd="0" presId="urn:microsoft.com/office/officeart/2008/layout/RadialCluster"/>
    <dgm:cxn modelId="{F1400DCB-F306-48A3-A9D1-826B31440F39}" srcId="{E56E9BD1-616A-415E-84BD-6A7A16AB95AF}" destId="{B7006580-32F1-4F9D-B742-039D1033C5ED}" srcOrd="0" destOrd="0" parTransId="{3C0554BF-10EB-4E39-971A-8487BA5DEE5C}" sibTransId="{5DA91FFC-726D-45B8-A437-215CDDDC4886}"/>
    <dgm:cxn modelId="{73D1C799-5532-4DCB-9AFD-4756E098172F}" srcId="{E56E9BD1-616A-415E-84BD-6A7A16AB95AF}" destId="{C4F6531B-723F-46A1-AB78-1F3166DB2549}" srcOrd="1" destOrd="0" parTransId="{235FCDC2-C74C-4E9B-83AD-98B69AA9A35E}" sibTransId="{2554D1B5-6AD9-4B52-8212-A9FCB687853E}"/>
    <dgm:cxn modelId="{182CF383-5E84-43F0-A24A-942CCE64DBC5}" type="presOf" srcId="{A3445CE5-A469-4D9C-8331-F4BF4C25BAB1}" destId="{99F67BA6-1EA2-4745-8940-B2BA3AF2269F}" srcOrd="0" destOrd="0" presId="urn:microsoft.com/office/officeart/2008/layout/RadialCluster"/>
    <dgm:cxn modelId="{8011D2BC-1DF3-488A-8A3E-B849F74E67DA}" type="presOf" srcId="{0030CDE8-C5E1-4FAB-BF6A-00848A3C4A16}" destId="{4333B9A1-0286-4C4B-A812-25CB0BCB2281}" srcOrd="0" destOrd="0" presId="urn:microsoft.com/office/officeart/2008/layout/RadialCluster"/>
    <dgm:cxn modelId="{6C172504-4755-447A-9BB8-D905C96A8033}" type="presOf" srcId="{235FCDC2-C74C-4E9B-83AD-98B69AA9A35E}" destId="{C8C53389-257B-4E8A-A633-2CE1B047EBAB}" srcOrd="0" destOrd="0" presId="urn:microsoft.com/office/officeart/2008/layout/RadialCluster"/>
    <dgm:cxn modelId="{D875E81A-DCF8-4932-B316-AB7F7F062CBF}" type="presOf" srcId="{B7006580-32F1-4F9D-B742-039D1033C5ED}" destId="{294F0EA8-7C24-412C-8203-8AD5B433AD80}" srcOrd="0" destOrd="0" presId="urn:microsoft.com/office/officeart/2008/layout/RadialCluster"/>
    <dgm:cxn modelId="{12AD8AB5-680E-4BCA-919F-8512252E3A3E}" type="presOf" srcId="{CEAFA806-FADE-4AD0-AEE6-738A17544F4A}" destId="{9795AAB0-0B3C-433B-8D76-EBBF22E599CA}" srcOrd="0" destOrd="0" presId="urn:microsoft.com/office/officeart/2008/layout/RadialCluster"/>
    <dgm:cxn modelId="{95623010-B538-4F96-A368-2A90FDC5DE6B}" type="presOf" srcId="{C4F6531B-723F-46A1-AB78-1F3166DB2549}" destId="{80E1A9AF-2DFF-4FE6-A8ED-C81E6A115962}" srcOrd="0" destOrd="0" presId="urn:microsoft.com/office/officeart/2008/layout/RadialCluster"/>
    <dgm:cxn modelId="{33849A55-5C7A-4FC5-97CD-99A2C8057384}" srcId="{E56E9BD1-616A-415E-84BD-6A7A16AB95AF}" destId="{CEAFA806-FADE-4AD0-AEE6-738A17544F4A}" srcOrd="3" destOrd="0" parTransId="{0030CDE8-C5E1-4FAB-BF6A-00848A3C4A16}" sibTransId="{5BA1F19D-1A00-4A3C-821D-F58B18DB87E5}"/>
    <dgm:cxn modelId="{3A52F366-A34E-4A19-BF1F-AFB7BEA3B0F7}" srcId="{E56E9BD1-616A-415E-84BD-6A7A16AB95AF}" destId="{CF02234B-64E7-461A-9E8B-F1B555D2C37C}" srcOrd="2" destOrd="0" parTransId="{D3DAD6C5-06E0-4696-BF5C-F09C3DC5A8E5}" sibTransId="{56A57AEA-AA11-4B2F-9AFB-FFCCE007AFD4}"/>
    <dgm:cxn modelId="{180FA25B-2667-4B4B-BB1F-37A45EC1D5C0}" type="presParOf" srcId="{99F67BA6-1EA2-4745-8940-B2BA3AF2269F}" destId="{34A09708-329C-42BE-A4B3-73A5FE469F6F}" srcOrd="0" destOrd="0" presId="urn:microsoft.com/office/officeart/2008/layout/RadialCluster"/>
    <dgm:cxn modelId="{33929D39-4893-47AE-B497-589F455A3818}" type="presParOf" srcId="{34A09708-329C-42BE-A4B3-73A5FE469F6F}" destId="{773BCCA4-97F3-4B15-A99A-438E151E907C}" srcOrd="0" destOrd="0" presId="urn:microsoft.com/office/officeart/2008/layout/RadialCluster"/>
    <dgm:cxn modelId="{777471F9-1648-47E6-A068-C437CFD36BCF}" type="presParOf" srcId="{34A09708-329C-42BE-A4B3-73A5FE469F6F}" destId="{A7361F5E-A46E-4512-A8EC-E9770C0A1444}" srcOrd="1" destOrd="0" presId="urn:microsoft.com/office/officeart/2008/layout/RadialCluster"/>
    <dgm:cxn modelId="{96841BEC-E31C-4CB2-AE41-F2EBA5FF05C6}" type="presParOf" srcId="{34A09708-329C-42BE-A4B3-73A5FE469F6F}" destId="{294F0EA8-7C24-412C-8203-8AD5B433AD80}" srcOrd="2" destOrd="0" presId="urn:microsoft.com/office/officeart/2008/layout/RadialCluster"/>
    <dgm:cxn modelId="{1CAD2CC3-1771-4F74-A602-3ED0D5E6AC23}" type="presParOf" srcId="{34A09708-329C-42BE-A4B3-73A5FE469F6F}" destId="{C8C53389-257B-4E8A-A633-2CE1B047EBAB}" srcOrd="3" destOrd="0" presId="urn:microsoft.com/office/officeart/2008/layout/RadialCluster"/>
    <dgm:cxn modelId="{0F6D76FF-1791-40A9-B510-AC5ED470A502}" type="presParOf" srcId="{34A09708-329C-42BE-A4B3-73A5FE469F6F}" destId="{80E1A9AF-2DFF-4FE6-A8ED-C81E6A115962}" srcOrd="4" destOrd="0" presId="urn:microsoft.com/office/officeart/2008/layout/RadialCluster"/>
    <dgm:cxn modelId="{454155E9-70C4-4678-9481-4E9C4C14E9A4}" type="presParOf" srcId="{34A09708-329C-42BE-A4B3-73A5FE469F6F}" destId="{54ACEFD6-E1AA-4374-A5E0-6E6AE44B9D2B}" srcOrd="5" destOrd="0" presId="urn:microsoft.com/office/officeart/2008/layout/RadialCluster"/>
    <dgm:cxn modelId="{ABC10D02-9334-4F30-AF81-F8C4787E2D29}" type="presParOf" srcId="{34A09708-329C-42BE-A4B3-73A5FE469F6F}" destId="{284B873F-64B1-4C47-A60F-5EB9F50D2403}" srcOrd="6" destOrd="0" presId="urn:microsoft.com/office/officeart/2008/layout/RadialCluster"/>
    <dgm:cxn modelId="{B1D1B895-C846-4FBC-8622-6ACCE84442BF}" type="presParOf" srcId="{34A09708-329C-42BE-A4B3-73A5FE469F6F}" destId="{4333B9A1-0286-4C4B-A812-25CB0BCB2281}" srcOrd="7" destOrd="0" presId="urn:microsoft.com/office/officeart/2008/layout/RadialCluster"/>
    <dgm:cxn modelId="{47DEDD57-7F39-47F9-B80E-BED3EC1E458B}" type="presParOf" srcId="{34A09708-329C-42BE-A4B3-73A5FE469F6F}" destId="{9795AAB0-0B3C-433B-8D76-EBBF22E599C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BCCA4-97F3-4B15-A99A-438E151E907C}">
      <dsp:nvSpPr>
        <dsp:cNvPr id="0" name=""/>
        <dsp:cNvSpPr/>
      </dsp:nvSpPr>
      <dsp:spPr>
        <a:xfrm>
          <a:off x="720092" y="2520279"/>
          <a:ext cx="1754106" cy="144655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CID Palmero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Bogotá</a:t>
          </a:r>
          <a:endParaRPr lang="es-CO" sz="2400" kern="1200" dirty="0"/>
        </a:p>
      </dsp:txBody>
      <dsp:txXfrm>
        <a:off x="790707" y="2590894"/>
        <a:ext cx="1612876" cy="1305329"/>
      </dsp:txXfrm>
    </dsp:sp>
    <dsp:sp modelId="{A7361F5E-A46E-4512-A8EC-E9770C0A1444}">
      <dsp:nvSpPr>
        <dsp:cNvPr id="0" name=""/>
        <dsp:cNvSpPr/>
      </dsp:nvSpPr>
      <dsp:spPr>
        <a:xfrm rot="20112228">
          <a:off x="2257344" y="1851904"/>
          <a:ext cx="47042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4284" y="0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F0EA8-7C24-412C-8203-8AD5B433AD80}">
      <dsp:nvSpPr>
        <dsp:cNvPr id="0" name=""/>
        <dsp:cNvSpPr/>
      </dsp:nvSpPr>
      <dsp:spPr>
        <a:xfrm>
          <a:off x="6744773" y="216031"/>
          <a:ext cx="1333527" cy="68273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CID Norte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Fundación</a:t>
          </a:r>
          <a:endParaRPr lang="es-CO" sz="1600" kern="1200" dirty="0"/>
        </a:p>
      </dsp:txBody>
      <dsp:txXfrm>
        <a:off x="6778102" y="249360"/>
        <a:ext cx="1266869" cy="616081"/>
      </dsp:txXfrm>
    </dsp:sp>
    <dsp:sp modelId="{C8C53389-257B-4E8A-A633-2CE1B047EBAB}">
      <dsp:nvSpPr>
        <dsp:cNvPr id="0" name=""/>
        <dsp:cNvSpPr/>
      </dsp:nvSpPr>
      <dsp:spPr>
        <a:xfrm rot="1219528">
          <a:off x="2434418" y="3790353"/>
          <a:ext cx="12777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7773" y="0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1A9AF-2DFF-4FE6-A8ED-C81E6A115962}">
      <dsp:nvSpPr>
        <dsp:cNvPr id="0" name=""/>
        <dsp:cNvSpPr/>
      </dsp:nvSpPr>
      <dsp:spPr>
        <a:xfrm>
          <a:off x="3672411" y="3778509"/>
          <a:ext cx="1333527" cy="96148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CID Centro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Vizcaína</a:t>
          </a:r>
          <a:endParaRPr lang="es-CO" sz="2000" kern="1200" dirty="0"/>
        </a:p>
      </dsp:txBody>
      <dsp:txXfrm>
        <a:off x="3719347" y="3825445"/>
        <a:ext cx="1239655" cy="867614"/>
      </dsp:txXfrm>
    </dsp:sp>
    <dsp:sp modelId="{54ACEFD6-E1AA-4374-A5E0-6E6AE44B9D2B}">
      <dsp:nvSpPr>
        <dsp:cNvPr id="0" name=""/>
        <dsp:cNvSpPr/>
      </dsp:nvSpPr>
      <dsp:spPr>
        <a:xfrm rot="21521427">
          <a:off x="2473666" y="3176892"/>
          <a:ext cx="4079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9594" y="0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873F-64B1-4C47-A60F-5EB9F50D2403}">
      <dsp:nvSpPr>
        <dsp:cNvPr id="0" name=""/>
        <dsp:cNvSpPr/>
      </dsp:nvSpPr>
      <dsp:spPr>
        <a:xfrm>
          <a:off x="6552728" y="2618046"/>
          <a:ext cx="1333527" cy="99397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CID Oriente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Cumaral y Villanueva</a:t>
          </a:r>
          <a:endParaRPr lang="es-CO" sz="1700" kern="1200" dirty="0"/>
        </a:p>
      </dsp:txBody>
      <dsp:txXfrm>
        <a:off x="6601250" y="2666568"/>
        <a:ext cx="1236483" cy="896927"/>
      </dsp:txXfrm>
    </dsp:sp>
    <dsp:sp modelId="{4333B9A1-0286-4C4B-A812-25CB0BCB2281}">
      <dsp:nvSpPr>
        <dsp:cNvPr id="0" name=""/>
        <dsp:cNvSpPr/>
      </dsp:nvSpPr>
      <dsp:spPr>
        <a:xfrm rot="5425570">
          <a:off x="1304812" y="4251666"/>
          <a:ext cx="569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670" y="0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5AAB0-0B3C-433B-8D76-EBBF22E599CA}">
      <dsp:nvSpPr>
        <dsp:cNvPr id="0" name=""/>
        <dsp:cNvSpPr/>
      </dsp:nvSpPr>
      <dsp:spPr>
        <a:xfrm>
          <a:off x="917412" y="4536493"/>
          <a:ext cx="1333527" cy="90147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CID Suroccidente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Tumaco</a:t>
          </a:r>
          <a:endParaRPr lang="es-CO" sz="1500" kern="1200" dirty="0"/>
        </a:p>
      </dsp:txBody>
      <dsp:txXfrm>
        <a:off x="961419" y="4580500"/>
        <a:ext cx="1245513" cy="81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r">
              <a:defRPr sz="1200"/>
            </a:lvl1pPr>
          </a:lstStyle>
          <a:p>
            <a:fld id="{63607AB0-202A-4A6C-86E2-C88ED6F6AD78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734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r">
              <a:defRPr sz="1200"/>
            </a:lvl1pPr>
          </a:lstStyle>
          <a:p>
            <a:fld id="{9BA83C85-81CA-4390-BF78-8573EB8D9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2122021-1DC2-45D9-8CE4-17B5490AD9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48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C91CC-675D-48DD-A718-0DF200678453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9A0EE-D348-49B6-8C88-3C12B11B8D02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4996A-82A8-4CA5-88DE-7DE3D8F34007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0B156-FDCA-4BD2-8A1C-7042B0CC7E0C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F1262-2FA8-4AD1-9AE1-DB0BA882F16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F6CE-2CB8-44EC-BFA8-7FCED752D8F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7F22-41F4-4323-AA23-462DBD8AED3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32E2-42B8-4BA4-AC6D-79F1E6299D5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21336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3FC2-0E71-427A-945C-F72FB4C243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0C4C-FFBA-4025-8A01-13133DA57C9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3E869-BD79-4F4C-BD1F-D786D27B1F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C3C8-5595-44CB-9B1D-A48F2445A89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3274C-958E-47F9-B000-B4B4D1E806D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83D76-0B8E-4740-9030-276BE4D4E84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CB310-2990-476D-BEC8-DC3F15ED0F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02612-19B1-470E-818B-4AE30ED042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04D32-7F86-4926-8EE6-F053E7EF932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AB0C4C-FFBA-4025-8A01-13133DA57C9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9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vlibrary.cgiar.org/V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://www.sidalc.net/" TargetMode="External"/><Relationship Id="rId3" Type="http://schemas.openxmlformats.org/officeDocument/2006/relationships/image" Target="../media/image20.jpeg"/><Relationship Id="rId21" Type="http://schemas.openxmlformats.org/officeDocument/2006/relationships/image" Target="../media/image29.jpeg"/><Relationship Id="rId7" Type="http://schemas.openxmlformats.org/officeDocument/2006/relationships/image" Target="../media/image22.jpeg"/><Relationship Id="rId12" Type="http://schemas.openxmlformats.org/officeDocument/2006/relationships/hyperlink" Target="http://www.cenicafe.org/" TargetMode="External"/><Relationship Id="rId17" Type="http://schemas.openxmlformats.org/officeDocument/2006/relationships/image" Target="../media/image27.png"/><Relationship Id="rId2" Type="http://schemas.openxmlformats.org/officeDocument/2006/relationships/hyperlink" Target="http://www.corpoica.org.co/SitioWeb/WebBac/index.asp" TargetMode="External"/><Relationship Id="rId16" Type="http://schemas.openxmlformats.org/officeDocument/2006/relationships/hyperlink" Target="http://www.fao.org/publications/es/" TargetMode="External"/><Relationship Id="rId20" Type="http://schemas.openxmlformats.org/officeDocument/2006/relationships/hyperlink" Target="http://www.siembra.gov.co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fpri.org/spanish/pubs/spubs.htm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hyperlink" Target="http://ciat.catalog.cgiar.org/catalogo_ciat.htm" TargetMode="External"/><Relationship Id="rId19" Type="http://schemas.openxmlformats.org/officeDocument/2006/relationships/image" Target="../media/image28.png"/><Relationship Id="rId4" Type="http://schemas.openxmlformats.org/officeDocument/2006/relationships/hyperlink" Target="http://www.agronet.gov.co/agronetweb1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naldc.nal.usda.gov/naldcPUB/home.x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://www.unillanos.edu.co/index.php/universidad/biblioteca.html" TargetMode="External"/><Relationship Id="rId18" Type="http://schemas.openxmlformats.org/officeDocument/2006/relationships/image" Target="../media/image37.png"/><Relationship Id="rId3" Type="http://schemas.openxmlformats.org/officeDocument/2006/relationships/hyperlink" Target="http://www.javeriana.edu.co/biblos/inicio/inicio.htm" TargetMode="External"/><Relationship Id="rId21" Type="http://schemas.openxmlformats.org/officeDocument/2006/relationships/hyperlink" Target="http://www.lablaa.org/basesdedatos.htm" TargetMode="External"/><Relationship Id="rId7" Type="http://schemas.openxmlformats.org/officeDocument/2006/relationships/hyperlink" Target="http://www.sinab.unal.edu.co/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http://www.unisabana.edu.co/unidades/biblioteca/pagina-principal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hyperlink" Target="http://www.uniminuto.edu/web/biblioteca" TargetMode="External"/><Relationship Id="rId5" Type="http://schemas.openxmlformats.org/officeDocument/2006/relationships/hyperlink" Target="http://biblioteca.uniandes.edu.co/" TargetMode="External"/><Relationship Id="rId15" Type="http://schemas.openxmlformats.org/officeDocument/2006/relationships/hyperlink" Target="http://www.uniagraria.edu.co/html/biblioteca.html" TargetMode="External"/><Relationship Id="rId10" Type="http://schemas.openxmlformats.org/officeDocument/2006/relationships/image" Target="../media/image33.png"/><Relationship Id="rId19" Type="http://schemas.openxmlformats.org/officeDocument/2006/relationships/hyperlink" Target="http://avalon.utadeo.edu.co/dependencias/biblioteca/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www.udca.edu.co/biblioteca-294.html" TargetMode="External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direct.bl.uk/bld/About.do" TargetMode="External"/><Relationship Id="rId7" Type="http://schemas.openxmlformats.org/officeDocument/2006/relationships/hyperlink" Target="http://highwire.stanford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hyperlink" Target="http://www.doaj.org/home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gif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aister.worldcat.org/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citationmachine.net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citationmachine.net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idpalmero@fedepalma.org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dpineros@fedepalma.org" TargetMode="External"/><Relationship Id="rId13" Type="http://schemas.openxmlformats.org/officeDocument/2006/relationships/hyperlink" Target="mailto:lmaldonado@cenipalma.or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marango@fedepalma.org" TargetMode="External"/><Relationship Id="rId12" Type="http://schemas.openxmlformats.org/officeDocument/2006/relationships/hyperlink" Target="mailto:jflorez@cenipalma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hyperlink" Target="mailto:lmonico@cenipalma.org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mailto:lguevara@cenipalma.org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cidpalmero@fedepalma.org" TargetMode="External"/><Relationship Id="rId14" Type="http://schemas.openxmlformats.org/officeDocument/2006/relationships/hyperlink" Target="mailto:ysatizabal@cenipalma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724400"/>
            <a:ext cx="6400800" cy="1752600"/>
          </a:xfrm>
        </p:spPr>
        <p:txBody>
          <a:bodyPr>
            <a:normAutofit/>
          </a:bodyPr>
          <a:lstStyle/>
          <a:p>
            <a:pPr marR="0" algn="r"/>
            <a:r>
              <a:rPr lang="es-MX" sz="28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Martha H. Arango de V.</a:t>
            </a:r>
          </a:p>
          <a:p>
            <a:pPr marR="0" algn="r"/>
            <a:r>
              <a:rPr lang="es-MX" sz="28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Jefe CID Palmero</a:t>
            </a:r>
          </a:p>
          <a:p>
            <a:pPr marR="0" algn="r"/>
            <a:r>
              <a:rPr lang="es-MX" sz="28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2013</a:t>
            </a:r>
            <a:endParaRPr lang="es-ES" sz="2800" dirty="0" smtClean="0">
              <a:solidFill>
                <a:srgbClr val="33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 descr="E:\Perfil Jfquintero\Descargas\PLANTILLA PP - FEDEPALMA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1" y="3068960"/>
            <a:ext cx="91440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18076" y="548680"/>
            <a:ext cx="4507849" cy="1133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Centro de Información y Documentación Palmero</a:t>
            </a:r>
            <a:endParaRPr lang="es-CO" sz="2800" b="1" dirty="0">
              <a:latin typeface="Microsoft New Tai Lue" pitchFamily="34" charset="0"/>
              <a:cs typeface="Microsoft New Tai Lu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25507" y="5373216"/>
            <a:ext cx="3950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 smtClean="0">
                <a:latin typeface="Microsoft New Tai Lue" pitchFamily="34" charset="0"/>
                <a:cs typeface="Microsoft New Tai Lue" pitchFamily="34" charset="0"/>
              </a:rPr>
              <a:t>Febrero de 2014</a:t>
            </a:r>
            <a:endParaRPr lang="es-CO" sz="1050" dirty="0">
              <a:latin typeface="Microsoft New Tai Lue" pitchFamily="34" charset="0"/>
              <a:cs typeface="Microsoft New Tai Lue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72968"/>
            <a:ext cx="2075688" cy="73761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2081784" cy="7376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21381" y="2204864"/>
            <a:ext cx="3701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CID PALMERO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0193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t="12331" r="25432" b="24213"/>
          <a:stretch/>
        </p:blipFill>
        <p:spPr bwMode="auto">
          <a:xfrm>
            <a:off x="0" y="116632"/>
            <a:ext cx="9152831" cy="65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1223799" y="278092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0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/>
          <a:stretch/>
        </p:blipFill>
        <p:spPr bwMode="auto">
          <a:xfrm>
            <a:off x="1213502" y="66776"/>
            <a:ext cx="6779291" cy="681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0"/>
            <a:ext cx="8487856" cy="68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11950" r="27061" b="17484"/>
          <a:stretch/>
        </p:blipFill>
        <p:spPr bwMode="auto">
          <a:xfrm>
            <a:off x="263989" y="0"/>
            <a:ext cx="8556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Botón de acción: Inicio">
            <a:hlinkClick r:id="rId3" action="ppaction://hlinksldjump" highlightClick="1"/>
          </p:cNvPr>
          <p:cNvSpPr/>
          <p:nvPr/>
        </p:nvSpPr>
        <p:spPr>
          <a:xfrm>
            <a:off x="8388424" y="479715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1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81336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Sistema de Información Estadística del Sector Palmero</a:t>
            </a:r>
            <a:endParaRPr lang="es-CO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01" y="646687"/>
            <a:ext cx="9110400" cy="62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Botón de acción: Inicio">
            <a:hlinkClick r:id="rId3" action="ppaction://hlinksldjump" highlightClick="1"/>
          </p:cNvPr>
          <p:cNvSpPr/>
          <p:nvPr/>
        </p:nvSpPr>
        <p:spPr>
          <a:xfrm>
            <a:off x="8100392" y="6309320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6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26" y="0"/>
            <a:ext cx="9165026" cy="68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259632" y="2722127"/>
            <a:ext cx="864096" cy="288032"/>
          </a:xfrm>
          <a:prstGeom prst="rightArrow">
            <a:avLst/>
          </a:prstGeom>
          <a:solidFill>
            <a:srgbClr val="00CC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4"/>
          <a:stretch/>
        </p:blipFill>
        <p:spPr bwMode="auto">
          <a:xfrm>
            <a:off x="6012160" y="1147217"/>
            <a:ext cx="2880320" cy="625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3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134" y="450158"/>
            <a:ext cx="4964178" cy="64003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Servicios de información Jurídicos</a:t>
            </a:r>
            <a:endParaRPr lang="es-CO" dirty="0"/>
          </a:p>
        </p:txBody>
      </p:sp>
      <p:sp>
        <p:nvSpPr>
          <p:cNvPr id="3" name="2 Botón de acción: Inicio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CO" sz="3200" dirty="0" smtClean="0">
                <a:latin typeface="Microsoft New Tai Lue" pitchFamily="34" charset="0"/>
                <a:cs typeface="Microsoft New Tai Lue" pitchFamily="34" charset="0"/>
              </a:rPr>
              <a:t>Memoria Institucional</a:t>
            </a:r>
            <a:endParaRPr lang="es-CO" sz="3200" dirty="0">
              <a:latin typeface="Microsoft New Tai Lue" pitchFamily="34" charset="0"/>
              <a:cs typeface="Microsoft New Tai Lue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1401157"/>
            <a:ext cx="6480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Microsoft New Tai Lue" pitchFamily="34" charset="0"/>
                <a:cs typeface="Microsoft New Tai Lue" pitchFamily="34" charset="0"/>
              </a:rPr>
              <a:t>Recopilación de la producción intelectual de la Federación</a:t>
            </a:r>
          </a:p>
          <a:p>
            <a:endParaRPr lang="es-MX" dirty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dirty="0" smtClean="0">
                <a:latin typeface="Microsoft New Tai Lue" pitchFamily="34" charset="0"/>
                <a:cs typeface="Microsoft New Tai Lue" pitchFamily="34" charset="0"/>
              </a:rPr>
              <a:t>Digitalización de más de 1.000 publicaciones.</a:t>
            </a:r>
          </a:p>
          <a:p>
            <a:endParaRPr lang="es-MX" b="1" dirty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dirty="0" smtClean="0">
                <a:latin typeface="Microsoft New Tai Lue" pitchFamily="34" charset="0"/>
                <a:cs typeface="Microsoft New Tai Lue" pitchFamily="34" charset="0"/>
              </a:rPr>
              <a:t>Inconvenientes de propiedad intelectual para divulgación publica en texto completo.</a:t>
            </a:r>
          </a:p>
          <a:p>
            <a:endParaRPr lang="es-MX" dirty="0" smtClean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dirty="0" smtClean="0">
                <a:latin typeface="Microsoft New Tai Lue" pitchFamily="34" charset="0"/>
                <a:cs typeface="Microsoft New Tai Lue" pitchFamily="34" charset="0"/>
              </a:rPr>
              <a:t>En cada CID Palmero está el </a:t>
            </a:r>
            <a:r>
              <a:rPr lang="es-MX" b="1" dirty="0" smtClean="0">
                <a:latin typeface="Microsoft New Tai Lue" pitchFamily="34" charset="0"/>
                <a:cs typeface="Microsoft New Tai Lue" pitchFamily="34" charset="0"/>
              </a:rPr>
              <a:t>CD-0680</a:t>
            </a:r>
            <a:r>
              <a:rPr lang="es-MX" dirty="0" smtClean="0">
                <a:latin typeface="Microsoft New Tai Lue" pitchFamily="34" charset="0"/>
                <a:cs typeface="Microsoft New Tai Lue" pitchFamily="34" charset="0"/>
              </a:rPr>
              <a:t> con las publicaciones digitalizadas y un archivo en Excel de guía para su consulta y recuperación.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437112"/>
            <a:ext cx="2206736" cy="2149604"/>
          </a:xfrm>
          <a:prstGeom prst="rect">
            <a:avLst/>
          </a:prstGeom>
        </p:spPr>
      </p:pic>
      <p:sp>
        <p:nvSpPr>
          <p:cNvPr id="3" name="2 Botón de acción: Inicio">
            <a:hlinkClick r:id="rId3" action="ppaction://hlinksldjump" highlightClick="1"/>
          </p:cNvPr>
          <p:cNvSpPr/>
          <p:nvPr/>
        </p:nvSpPr>
        <p:spPr>
          <a:xfrm>
            <a:off x="8172400" y="3933056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97" y="2282"/>
            <a:ext cx="7586811" cy="673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4"/>
          <a:stretch/>
        </p:blipFill>
        <p:spPr bwMode="auto">
          <a:xfrm>
            <a:off x="5364088" y="980728"/>
            <a:ext cx="2736304" cy="625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55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r="58494"/>
          <a:stretch/>
        </p:blipFill>
        <p:spPr bwMode="auto">
          <a:xfrm>
            <a:off x="585787" y="1462780"/>
            <a:ext cx="2582347" cy="11858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663" y="805070"/>
            <a:ext cx="20478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IFPR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5582" y="3624930"/>
            <a:ext cx="101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72201" y="5644600"/>
            <a:ext cx="17827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239617"/>
            <a:ext cx="57610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84976" cy="43204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s-CO" dirty="0">
                <a:latin typeface="Microsoft New Tai Lue" pitchFamily="34" charset="0"/>
                <a:cs typeface="Microsoft New Tai Lue" pitchFamily="34" charset="0"/>
              </a:rPr>
              <a:t>Sistemas de Información, documentación y bibliotecas relevantes en el área </a:t>
            </a:r>
            <a:r>
              <a:rPr lang="es-CO" dirty="0" smtClean="0">
                <a:latin typeface="Microsoft New Tai Lue" pitchFamily="34" charset="0"/>
                <a:cs typeface="Microsoft New Tai Lue" pitchFamily="34" charset="0"/>
              </a:rPr>
              <a:t>agrícola</a:t>
            </a:r>
            <a:endParaRPr lang="es-ES" dirty="0" smtClean="0">
              <a:latin typeface="Microsoft New Tai Lue" pitchFamily="34" charset="0"/>
              <a:cs typeface="Microsoft New Tai Lue" pitchFamily="34" charset="0"/>
            </a:endParaRPr>
          </a:p>
        </p:txBody>
      </p:sp>
      <p:pic>
        <p:nvPicPr>
          <p:cNvPr id="1026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592" y="5382913"/>
            <a:ext cx="3248967" cy="105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35" y="3252435"/>
            <a:ext cx="6497166" cy="516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055711"/>
            <a:ext cx="3394113" cy="70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5484263"/>
            <a:ext cx="26574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 descr="Siembra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00830"/>
            <a:ext cx="21717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6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0" y="548680"/>
            <a:ext cx="8716368" cy="5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0584" y="116632"/>
            <a:ext cx="4402832" cy="360040"/>
          </a:xfrm>
        </p:spPr>
        <p:txBody>
          <a:bodyPr>
            <a:normAutofit fontScale="90000"/>
          </a:bodyPr>
          <a:lstStyle/>
          <a:p>
            <a:r>
              <a:rPr lang="es-CO" sz="2800" dirty="0">
                <a:latin typeface="Microsoft New Tai Lue" pitchFamily="34" charset="0"/>
                <a:cs typeface="Microsoft New Tai Lue" pitchFamily="34" charset="0"/>
              </a:rPr>
              <a:t>P</a:t>
            </a:r>
            <a:r>
              <a:rPr lang="es-CO" sz="2800" dirty="0" smtClean="0">
                <a:latin typeface="Microsoft New Tai Lue" pitchFamily="34" charset="0"/>
                <a:cs typeface="Microsoft New Tai Lue" pitchFamily="34" charset="0"/>
              </a:rPr>
              <a:t>ágina web CID Palmero</a:t>
            </a:r>
            <a:endParaRPr lang="es-CO" sz="2800" dirty="0">
              <a:latin typeface="Microsoft New Tai Lue" pitchFamily="34" charset="0"/>
              <a:cs typeface="Microsoft New Tai Lue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62901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http://cidpalmero.fedepalma.org/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766466"/>
            <a:ext cx="1393596" cy="13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906" y="404664"/>
            <a:ext cx="7464446" cy="63341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s-CO" sz="2400" dirty="0">
                <a:latin typeface="Microsoft New Tai Lue" pitchFamily="34" charset="0"/>
                <a:cs typeface="Microsoft New Tai Lue" pitchFamily="34" charset="0"/>
              </a:rPr>
              <a:t>Sistemas de Información, documentación y bibliotecas relevantes en el área </a:t>
            </a:r>
            <a:r>
              <a:rPr lang="es-CO" sz="2400" dirty="0" smtClean="0">
                <a:latin typeface="Microsoft New Tai Lue" pitchFamily="34" charset="0"/>
                <a:cs typeface="Microsoft New Tai Lue" pitchFamily="34" charset="0"/>
              </a:rPr>
              <a:t>agrícola y </a:t>
            </a:r>
            <a:r>
              <a:rPr lang="es-MX" sz="2400" dirty="0">
                <a:latin typeface="Microsoft New Tai Lue" pitchFamily="34" charset="0"/>
                <a:cs typeface="Microsoft New Tai Lue" pitchFamily="34" charset="0"/>
              </a:rPr>
              <a:t>c</a:t>
            </a:r>
            <a:r>
              <a:rPr lang="es-MX" sz="2400" dirty="0" smtClean="0">
                <a:latin typeface="Microsoft New Tai Lue" pitchFamily="34" charset="0"/>
                <a:cs typeface="Microsoft New Tai Lue" pitchFamily="34" charset="0"/>
              </a:rPr>
              <a:t>onvenios</a:t>
            </a:r>
            <a:endParaRPr lang="es-ES" sz="2400" dirty="0" smtClean="0">
              <a:latin typeface="Microsoft New Tai Lue" pitchFamily="34" charset="0"/>
              <a:cs typeface="Microsoft New Tai Lue" pitchFamily="34" charset="0"/>
            </a:endParaRPr>
          </a:p>
        </p:txBody>
      </p:sp>
      <p:pic>
        <p:nvPicPr>
          <p:cNvPr id="17414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141" y="1289743"/>
            <a:ext cx="1422022" cy="13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5301208"/>
            <a:ext cx="2127394" cy="7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portal.fedepalma.org/imagenes/2006/vinculos/u_na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77" y="1662132"/>
            <a:ext cx="2032150" cy="8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43941"/>
            <a:ext cx="2914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633" y="3087178"/>
            <a:ext cx="2978703" cy="84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163" y="4102777"/>
            <a:ext cx="34575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084018"/>
            <a:ext cx="2257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48" y="4975845"/>
            <a:ext cx="2667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" y="3887279"/>
            <a:ext cx="3258294" cy="8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54828" y="3087178"/>
            <a:ext cx="4667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title"/>
          </p:nvPr>
        </p:nvSpPr>
        <p:spPr>
          <a:xfrm>
            <a:off x="827584" y="214290"/>
            <a:ext cx="7772400" cy="1143000"/>
          </a:xfrm>
        </p:spPr>
        <p:txBody>
          <a:bodyPr/>
          <a:lstStyle/>
          <a:p>
            <a:r>
              <a:rPr lang="es-ES" sz="3200" dirty="0" smtClean="0"/>
              <a:t>Bases de datos de revistas y publicaciones académicas y científicas</a:t>
            </a:r>
          </a:p>
        </p:txBody>
      </p:sp>
      <p:pic>
        <p:nvPicPr>
          <p:cNvPr id="28675" name="Picture 3" descr="portalbann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5357826"/>
            <a:ext cx="6353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OAJ Directory of Open Access Journals">
            <a:hlinkClick r:id="rId5" tooltip="DOAJ -- Directory of Open Access Journals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348880"/>
            <a:ext cx="3810000" cy="10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986" y="1844824"/>
            <a:ext cx="2705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3016"/>
            <a:ext cx="3714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88974" y="4238992"/>
            <a:ext cx="241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http://worldwidescience.org/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248" y="274638"/>
            <a:ext cx="7427168" cy="1282154"/>
          </a:xfrm>
        </p:spPr>
        <p:txBody>
          <a:bodyPr>
            <a:normAutofit/>
          </a:bodyPr>
          <a:lstStyle/>
          <a:p>
            <a:r>
              <a:rPr lang="es-CO" sz="2400" dirty="0"/>
              <a:t>Acceso a contenidos de bases de datos especializadas: </a:t>
            </a:r>
            <a:r>
              <a:rPr lang="es-CO" sz="2400" dirty="0" err="1"/>
              <a:t>Cabi</a:t>
            </a:r>
            <a:r>
              <a:rPr lang="es-CO" sz="2400" dirty="0"/>
              <a:t>, </a:t>
            </a:r>
            <a:r>
              <a:rPr lang="es-CO" sz="2400" dirty="0" err="1"/>
              <a:t>Springer</a:t>
            </a:r>
            <a:r>
              <a:rPr lang="es-CO" sz="2400" dirty="0"/>
              <a:t>, </a:t>
            </a:r>
            <a:r>
              <a:rPr lang="es-CO" sz="2400" dirty="0" err="1"/>
              <a:t>Ebsco</a:t>
            </a:r>
            <a:r>
              <a:rPr lang="es-CO" sz="2400" dirty="0"/>
              <a:t>, </a:t>
            </a:r>
            <a:r>
              <a:rPr lang="es-CO" sz="2400" dirty="0" err="1"/>
              <a:t>Proquest</a:t>
            </a:r>
            <a:r>
              <a:rPr lang="es-CO" sz="2400" dirty="0"/>
              <a:t>, </a:t>
            </a:r>
            <a:r>
              <a:rPr lang="es-CO" sz="2400" dirty="0" err="1"/>
              <a:t>Scielo</a:t>
            </a:r>
            <a:r>
              <a:rPr lang="es-CO" sz="2400" dirty="0"/>
              <a:t>, </a:t>
            </a:r>
            <a:r>
              <a:rPr lang="es-CO" sz="2400" dirty="0" err="1"/>
              <a:t>Science</a:t>
            </a:r>
            <a:r>
              <a:rPr lang="es-CO" sz="2400" dirty="0"/>
              <a:t> </a:t>
            </a:r>
            <a:r>
              <a:rPr lang="es-CO" sz="2400" dirty="0" err="1"/>
              <a:t>Direct</a:t>
            </a:r>
            <a:r>
              <a:rPr lang="es-CO" sz="2400" dirty="0"/>
              <a:t>, </a:t>
            </a:r>
            <a:r>
              <a:rPr lang="es-CO" sz="2400" dirty="0" err="1"/>
              <a:t>Dissertations</a:t>
            </a:r>
            <a:r>
              <a:rPr lang="es-CO" sz="2400" dirty="0"/>
              <a:t> &amp; </a:t>
            </a:r>
            <a:r>
              <a:rPr lang="es-CO" sz="2400" dirty="0" err="1"/>
              <a:t>Theses</a:t>
            </a:r>
            <a:endParaRPr lang="es-CO" sz="2400" dirty="0"/>
          </a:p>
        </p:txBody>
      </p:sp>
      <p:pic>
        <p:nvPicPr>
          <p:cNvPr id="2050" name="Picture 2" descr="http://www.cabi.org/uploads/file/User%20Guides/Training%20materials%20updates%2023.08.12/EbscoHost/CABI_URL_RG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448272" cy="14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fd2010.caltech.edu/exhibits/springer.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772816"/>
            <a:ext cx="4248472" cy="12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bsco.com/apps/portal/img/ebsco-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448272" cy="11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gsga.ru/upload/medialibrary/4c8/proquest_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61" y="3484131"/>
            <a:ext cx="3456384" cy="13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QE3e0need9SbvYpTNoikycwee8foiroGtoHC1FFwY4zAHW7V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82" y="4797152"/>
            <a:ext cx="1928813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ib.szie.hu/sites/default/files/docs/hirszerkeszto/logo_ELSEVI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468451"/>
            <a:ext cx="1971433" cy="20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ib.colostate.edu/images/about/news/images/sciencedirect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21240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259632" y="332656"/>
            <a:ext cx="73406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dirty="0">
                <a:solidFill>
                  <a:srgbClr val="002600"/>
                </a:solidFill>
              </a:rPr>
              <a:t>Buscadores especializados en información académica, científica y técnica</a:t>
            </a:r>
          </a:p>
        </p:txBody>
      </p:sp>
      <p:pic>
        <p:nvPicPr>
          <p:cNvPr id="3074" name="Picture 2" descr="http://www.webaward.org/images/userimages/3988sitepi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1368152" cy="4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olar.google.es/intl/es/scholar/images/scholar_logo_lg_201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436" y="1854550"/>
            <a:ext cx="2628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brary.poly.edu/sites/default/files/image/2012/09/GoogleScholar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810" y="2401686"/>
            <a:ext cx="1872208" cy="8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125" y="6323240"/>
            <a:ext cx="229013" cy="2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76" y="4396237"/>
            <a:ext cx="2054024" cy="95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75476" y="5209455"/>
            <a:ext cx="236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http://oaister.worldcat.org/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4" y="3251776"/>
            <a:ext cx="2372476" cy="97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4088105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http://academic.research.microsoft.com/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7575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1300194" y="460043"/>
            <a:ext cx="7772400" cy="520685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Recomendaciones obtención de la información</a:t>
            </a:r>
            <a:endParaRPr lang="es-ES" sz="2800" b="1" dirty="0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374399"/>
            <a:ext cx="5832648" cy="4214841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1800" dirty="0" smtClean="0"/>
              <a:t>Si está interesado en conseguir alguno de los documentos o publicaciones de las referencias recuperadas, deberá remitir la cita bibliográfica lo más completa posible: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S" sz="1800" dirty="0" smtClean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Título de la Revista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Volumen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Número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Año de Publicación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Título del Artículo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Autor del Artículo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No. Paginas 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Biblioteca Sugerida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/>
              <a:t>Observaciones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1800" dirty="0" smtClean="0"/>
              <a:t>Centro de costos o proyecto responsable</a:t>
            </a:r>
            <a:endParaRPr lang="es-ES" sz="1800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57200" y="6029357"/>
            <a:ext cx="8229600" cy="614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los datos recibidos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le hace la cotización, informando el costo de la información más el porte de correo, tiempo estimado de envío y el procedimiento de pago.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E:\Perfil Ecendoc\Escritorio\Explorar0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518" y="2132856"/>
            <a:ext cx="269887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5056" y="2996951"/>
            <a:ext cx="5491279" cy="32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700808"/>
            <a:ext cx="25922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err="1" smtClean="0"/>
              <a:t>Bireme</a:t>
            </a:r>
            <a:endParaRPr lang="es-ES" sz="3200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305" y="1340768"/>
            <a:ext cx="56383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39137" y="332657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Visibilidad publicaciones Federación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3295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70971" y="1873027"/>
            <a:ext cx="297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http://www.mendeley.com/</a:t>
            </a:r>
            <a:endParaRPr lang="es-CO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r>
              <a:rPr lang="es-MX" sz="3200" dirty="0">
                <a:latin typeface="Microsoft New Tai Lue" pitchFamily="34" charset="0"/>
                <a:cs typeface="Microsoft New Tai Lue" pitchFamily="34" charset="0"/>
              </a:rPr>
              <a:t>Gestión de documentos electrónicos: </a:t>
            </a:r>
            <a:r>
              <a:rPr lang="es-MX" sz="3200" dirty="0" err="1" smtClean="0">
                <a:latin typeface="Microsoft New Tai Lue" pitchFamily="34" charset="0"/>
                <a:cs typeface="Microsoft New Tai Lue" pitchFamily="34" charset="0"/>
              </a:rPr>
              <a:t>Mendeley</a:t>
            </a:r>
            <a:endParaRPr lang="es-CO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2564904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200" dirty="0" err="1"/>
              <a:t>Mendeley</a:t>
            </a:r>
            <a:r>
              <a:rPr lang="es-CO" sz="2200" dirty="0"/>
              <a:t> es una aplicación web y de escritorio, propietaria y </a:t>
            </a:r>
            <a:r>
              <a:rPr lang="es-CO" sz="2200" dirty="0" smtClean="0"/>
              <a:t>gratis.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200" dirty="0" smtClean="0"/>
              <a:t>Permite </a:t>
            </a:r>
            <a:r>
              <a:rPr lang="es-CO" sz="2200" dirty="0"/>
              <a:t>gestionar y compartir documentos de investigación, encontrar nuevos datos y colaboración en </a:t>
            </a:r>
            <a:r>
              <a:rPr lang="es-CO" sz="2200" dirty="0" smtClean="0"/>
              <a:t>línea.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200" dirty="0" err="1" smtClean="0"/>
              <a:t>Mendeley</a:t>
            </a:r>
            <a:r>
              <a:rPr lang="es-CO" sz="2200" dirty="0" smtClean="0"/>
              <a:t> </a:t>
            </a:r>
            <a:r>
              <a:rPr lang="es-CO" sz="2200" dirty="0"/>
              <a:t>combina </a:t>
            </a:r>
            <a:r>
              <a:rPr lang="es-CO" sz="2200" dirty="0" err="1"/>
              <a:t>Mendeley</a:t>
            </a:r>
            <a:r>
              <a:rPr lang="es-CO" sz="2200" dirty="0"/>
              <a:t> Desktop una aplicación de gestión de </a:t>
            </a:r>
            <a:r>
              <a:rPr lang="es-CO" sz="2200" dirty="0" err="1"/>
              <a:t>PDFs</a:t>
            </a:r>
            <a:r>
              <a:rPr lang="es-CO" sz="2200" dirty="0"/>
              <a:t> y gestión de referencias (disponible para Windows, </a:t>
            </a:r>
            <a:r>
              <a:rPr lang="es-CO" sz="2200" dirty="0" smtClean="0"/>
              <a:t>Mac, Linux – App) </a:t>
            </a:r>
            <a:r>
              <a:rPr lang="es-CO" sz="2200" dirty="0"/>
              <a:t>con </a:t>
            </a:r>
            <a:r>
              <a:rPr lang="es-CO" sz="2200" dirty="0" err="1"/>
              <a:t>Mendeley</a:t>
            </a:r>
            <a:r>
              <a:rPr lang="es-CO" sz="2200" dirty="0"/>
              <a:t> web, una red social online para investigadores. </a:t>
            </a:r>
            <a:r>
              <a:rPr lang="es-CO" sz="1600" dirty="0"/>
              <a:t>(Wikipedia)</a:t>
            </a:r>
          </a:p>
        </p:txBody>
      </p:sp>
    </p:spTree>
    <p:extLst>
      <p:ext uri="{BB962C8B-B14F-4D97-AF65-F5344CB8AC3E}">
        <p14:creationId xmlns:p14="http://schemas.microsoft.com/office/powerpoint/2010/main" val="22328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857356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35496" y="4869160"/>
            <a:ext cx="4824536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http://citationmachine.net/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4" y="552574"/>
            <a:ext cx="4401272" cy="33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967"/>
            <a:ext cx="4012981" cy="61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2000232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2339752" y="5805264"/>
            <a:ext cx="4824536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http://citationmachine.net/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4" y="191214"/>
            <a:ext cx="415267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214"/>
            <a:ext cx="4139782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:\Imagenes\Gutiérrez, R. y Holguín J.L. (2009) Bogotá. Laboratorio Cenipalma\RECEPCION MUESTRAS ADN 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CO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CO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191419" y="4509120"/>
            <a:ext cx="6761162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Siempre serán Bienvenidos en 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Centro de Información y Documentación </a:t>
            </a: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Palmero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hlinkClick r:id="rId3"/>
              </a:rPr>
              <a:t>cidpalmero@fedepalma.org</a:t>
            </a:r>
            <a:endParaRPr lang="es-CO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3138600 </a:t>
            </a:r>
            <a:r>
              <a:rPr kumimoji="0" lang="es-CO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</a:t>
            </a: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107</a:t>
            </a:r>
            <a:endParaRPr kumimoji="0" lang="es-CO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8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18450"/>
              </p:ext>
            </p:extLst>
          </p:nvPr>
        </p:nvGraphicFramePr>
        <p:xfrm>
          <a:off x="107504" y="116632"/>
          <a:ext cx="8928992" cy="663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9512" y="116632"/>
            <a:ext cx="2736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MARTHA HELENA ARANGO DE V.</a:t>
            </a:r>
          </a:p>
          <a:p>
            <a:r>
              <a:rPr lang="es-CO" sz="1000" dirty="0"/>
              <a:t>Jefe del CID Palmero</a:t>
            </a:r>
          </a:p>
          <a:p>
            <a:r>
              <a:rPr lang="es-CO" sz="1000" u="sng" dirty="0">
                <a:hlinkClick r:id="rId7"/>
              </a:rPr>
              <a:t>marango@fedepalma.org</a:t>
            </a:r>
            <a:endParaRPr lang="es-CO" sz="1000" dirty="0"/>
          </a:p>
          <a:p>
            <a:r>
              <a:rPr lang="es-CO" sz="1000" dirty="0"/>
              <a:t> </a:t>
            </a:r>
          </a:p>
          <a:p>
            <a:r>
              <a:rPr lang="es-CO" sz="1000" dirty="0" smtClean="0"/>
              <a:t>GIOVANNI </a:t>
            </a:r>
            <a:r>
              <a:rPr lang="es-CO" sz="1000" dirty="0"/>
              <a:t>ERNESTO CORTES GUEVARA</a:t>
            </a:r>
          </a:p>
          <a:p>
            <a:r>
              <a:rPr lang="es-CO" sz="1000" dirty="0"/>
              <a:t>Asistente </a:t>
            </a:r>
            <a:r>
              <a:rPr lang="es-CO" sz="1000" dirty="0" smtClean="0"/>
              <a:t>Técnico </a:t>
            </a:r>
            <a:r>
              <a:rPr lang="es-CO" sz="1000" dirty="0"/>
              <a:t>del CID </a:t>
            </a:r>
            <a:r>
              <a:rPr lang="es-CO" sz="1000" dirty="0" smtClean="0"/>
              <a:t>Palmero</a:t>
            </a:r>
            <a:endParaRPr lang="es-CO" sz="1000" dirty="0"/>
          </a:p>
          <a:p>
            <a:r>
              <a:rPr lang="es-CO" sz="1000" u="sng" dirty="0">
                <a:hlinkClick r:id="rId7"/>
              </a:rPr>
              <a:t>gecortes@fedepalma.org</a:t>
            </a:r>
            <a:endParaRPr lang="es-CO" sz="1000" dirty="0"/>
          </a:p>
          <a:p>
            <a:r>
              <a:rPr lang="es-CO" sz="1000" dirty="0"/>
              <a:t> </a:t>
            </a:r>
          </a:p>
          <a:p>
            <a:r>
              <a:rPr lang="es-CO" sz="1000" dirty="0"/>
              <a:t>DIANA ALEXANDRA PIÑEROS ROMERO</a:t>
            </a:r>
          </a:p>
          <a:p>
            <a:r>
              <a:rPr lang="es-CO" sz="1000" dirty="0"/>
              <a:t>Asistente Administrativa del CID Palmero</a:t>
            </a:r>
          </a:p>
          <a:p>
            <a:r>
              <a:rPr lang="en-US" sz="1000" u="sng" dirty="0" smtClean="0">
                <a:hlinkClick r:id="rId8"/>
              </a:rPr>
              <a:t>dpineros@fedepalma.org</a:t>
            </a:r>
            <a:endParaRPr lang="en-US" sz="1000" u="sng" dirty="0" smtClean="0"/>
          </a:p>
          <a:p>
            <a:endParaRPr lang="en-US" sz="1000" u="sng" dirty="0"/>
          </a:p>
          <a:p>
            <a:r>
              <a:rPr lang="es-CO" sz="1000" dirty="0"/>
              <a:t>Sede Bogotá Carrera 10 A No. 69 A 44</a:t>
            </a:r>
            <a:br>
              <a:rPr lang="es-CO" sz="1000" dirty="0"/>
            </a:br>
            <a:r>
              <a:rPr lang="es-CO" sz="1000" dirty="0" err="1"/>
              <a:t>PBX</a:t>
            </a:r>
            <a:r>
              <a:rPr lang="es-CO" sz="1000" dirty="0"/>
              <a:t>: (57 1) 313 8600 Fax: (57 1) 211 3508</a:t>
            </a:r>
            <a:br>
              <a:rPr lang="es-CO" sz="1000" dirty="0"/>
            </a:br>
            <a:r>
              <a:rPr lang="es-CO" sz="1000" u="sng" dirty="0" smtClean="0">
                <a:hlinkClick r:id="rId9"/>
              </a:rPr>
              <a:t>cidpalmero@fedepalma.org</a:t>
            </a:r>
            <a:endParaRPr lang="es-CO" sz="1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740970" y="4941168"/>
            <a:ext cx="1939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Zona Centro</a:t>
            </a:r>
            <a:br>
              <a:rPr lang="es-CO" sz="1000" dirty="0"/>
            </a:br>
            <a:r>
              <a:rPr lang="es-CO" sz="1000" b="1" dirty="0" err="1"/>
              <a:t>LEYDI</a:t>
            </a:r>
            <a:r>
              <a:rPr lang="es-CO" sz="1000" b="1" dirty="0"/>
              <a:t> ARDILA </a:t>
            </a:r>
          </a:p>
          <a:p>
            <a:r>
              <a:rPr lang="es-CO" sz="1000" dirty="0" smtClean="0"/>
              <a:t>Asistente Administrativa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dirty="0"/>
              <a:t>Celular: </a:t>
            </a:r>
            <a:r>
              <a:rPr lang="es-CO" sz="1000" dirty="0" smtClean="0"/>
              <a:t>3112646690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dirty="0"/>
              <a:t>Palmar de La </a:t>
            </a:r>
            <a:r>
              <a:rPr lang="es-CO" sz="1000" dirty="0" smtClean="0"/>
              <a:t>Vizcaína, </a:t>
            </a:r>
            <a:r>
              <a:rPr lang="es-CO" sz="1000" dirty="0"/>
              <a:t>Km. 32 Vía la Lizama, Corregimiento Peroles, Troncal del Magdalena Medio, (Santander)</a:t>
            </a:r>
            <a:br>
              <a:rPr lang="es-CO" sz="1000" dirty="0"/>
            </a:br>
            <a:r>
              <a:rPr lang="es-CO" sz="1000" dirty="0" smtClean="0">
                <a:hlinkClick r:id="rId10"/>
              </a:rPr>
              <a:t>lguevara@cenipalma.org</a:t>
            </a:r>
            <a:endParaRPr lang="es-CO" sz="1000" dirty="0" smtClean="0"/>
          </a:p>
          <a:p>
            <a:endParaRPr lang="es-CO" sz="1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624228" y="3861048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Zona Oriental</a:t>
            </a:r>
            <a:br>
              <a:rPr lang="es-CO" sz="1000" dirty="0"/>
            </a:br>
            <a:r>
              <a:rPr lang="es-CO" sz="1000" b="1" dirty="0"/>
              <a:t>LUZ ELENA MÓNICO FORERO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dirty="0"/>
              <a:t>Asistente Administrativa Sede Unipalma</a:t>
            </a:r>
            <a:br>
              <a:rPr lang="es-CO" sz="1000" dirty="0"/>
            </a:br>
            <a:r>
              <a:rPr lang="es-CO" sz="1000" dirty="0"/>
              <a:t>Celular 3112646682</a:t>
            </a:r>
            <a:br>
              <a:rPr lang="es-CO" sz="1000" dirty="0"/>
            </a:br>
            <a:r>
              <a:rPr lang="es-CO" sz="1000" dirty="0"/>
              <a:t>Km 23 Vía Cumaral – Veracruz </a:t>
            </a:r>
            <a:r>
              <a:rPr lang="es-CO" sz="1000" dirty="0" smtClean="0"/>
              <a:t>(Meta</a:t>
            </a:r>
            <a:r>
              <a:rPr lang="es-CO" sz="1000" dirty="0"/>
              <a:t>)</a:t>
            </a:r>
            <a:br>
              <a:rPr lang="es-CO" sz="1000" dirty="0"/>
            </a:br>
            <a:r>
              <a:rPr lang="es-CO" sz="1000" dirty="0" smtClean="0">
                <a:hlinkClick r:id="rId11"/>
              </a:rPr>
              <a:t>lmonico@cenipalma.org</a:t>
            </a:r>
            <a:endParaRPr lang="es-CO" sz="1000" dirty="0" smtClean="0"/>
          </a:p>
          <a:p>
            <a:endParaRPr lang="es-CO" sz="1000" b="1" dirty="0" smtClean="0"/>
          </a:p>
          <a:p>
            <a:r>
              <a:rPr lang="es-CO" sz="1000" b="1" dirty="0" err="1" smtClean="0"/>
              <a:t>JULIE</a:t>
            </a:r>
            <a:r>
              <a:rPr lang="es-CO" sz="1000" b="1" dirty="0" smtClean="0"/>
              <a:t> </a:t>
            </a:r>
            <a:r>
              <a:rPr lang="es-CO" sz="1000" b="1" dirty="0"/>
              <a:t>ANDREA FLÓREZ PÁEZ 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dirty="0"/>
              <a:t>Asistente Administrativa Sede Villanueva</a:t>
            </a:r>
            <a:br>
              <a:rPr lang="es-CO" sz="1000" dirty="0"/>
            </a:br>
            <a:r>
              <a:rPr lang="es-CO" sz="1000" dirty="0"/>
              <a:t>Celular: 311 7697169</a:t>
            </a:r>
            <a:br>
              <a:rPr lang="es-CO" sz="1000" dirty="0"/>
            </a:br>
            <a:r>
              <a:rPr lang="es-CO" sz="1000" dirty="0"/>
              <a:t>Calle 10 # 11-51 – Barrio Fundadores, </a:t>
            </a:r>
            <a:r>
              <a:rPr lang="es-CO" sz="1000" dirty="0" smtClean="0"/>
              <a:t>Villanueva </a:t>
            </a:r>
            <a:r>
              <a:rPr lang="es-CO" sz="1000" dirty="0"/>
              <a:t>- Casanare</a:t>
            </a:r>
            <a:br>
              <a:rPr lang="es-CO" sz="1000" dirty="0"/>
            </a:br>
            <a:r>
              <a:rPr lang="es-CO" sz="1000" dirty="0" smtClean="0">
                <a:hlinkClick r:id="rId12"/>
              </a:rPr>
              <a:t>jflorez@cenipalma.org</a:t>
            </a:r>
            <a:endParaRPr lang="es-CO" sz="1000" dirty="0" smtClean="0"/>
          </a:p>
          <a:p>
            <a:endParaRPr lang="es-CO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76256" y="1052736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Zona Norte</a:t>
            </a:r>
            <a:br>
              <a:rPr lang="es-CO" sz="1000" dirty="0"/>
            </a:br>
            <a:r>
              <a:rPr lang="es-CO" sz="1000" b="1" dirty="0" err="1"/>
              <a:t>LESLY</a:t>
            </a:r>
            <a:r>
              <a:rPr lang="es-CO" sz="1000" b="1" dirty="0"/>
              <a:t> MALDONADO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dirty="0"/>
              <a:t>Asistente Administrativa</a:t>
            </a:r>
            <a:br>
              <a:rPr lang="es-CO" sz="1000" dirty="0"/>
            </a:br>
            <a:r>
              <a:rPr lang="es-CO" sz="1000" dirty="0"/>
              <a:t>Celular: 311-2647550</a:t>
            </a:r>
            <a:br>
              <a:rPr lang="es-CO" sz="1000" dirty="0"/>
            </a:br>
            <a:r>
              <a:rPr lang="es-CO" sz="1000" dirty="0"/>
              <a:t>Carrera 6#11-113 Esquina, </a:t>
            </a:r>
            <a:r>
              <a:rPr lang="es-CO" sz="1000" dirty="0" smtClean="0"/>
              <a:t>Fundación </a:t>
            </a:r>
            <a:r>
              <a:rPr lang="es-CO" sz="1000" dirty="0"/>
              <a:t>– Magdalena</a:t>
            </a:r>
            <a:br>
              <a:rPr lang="es-CO" sz="1000" dirty="0"/>
            </a:br>
            <a:r>
              <a:rPr lang="es-CO" sz="1000" dirty="0" smtClean="0">
                <a:hlinkClick r:id="rId13"/>
              </a:rPr>
              <a:t>lmaldonado@cenipalma.org</a:t>
            </a:r>
            <a:endParaRPr lang="es-CO" sz="10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965750" y="5589240"/>
            <a:ext cx="2124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Zona </a:t>
            </a:r>
            <a:r>
              <a:rPr lang="es-CO" sz="1000" dirty="0" smtClean="0"/>
              <a:t>Suroccidental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b="1" dirty="0"/>
              <a:t>YIRA </a:t>
            </a:r>
            <a:r>
              <a:rPr lang="es-CO" sz="1000" b="1" dirty="0" err="1"/>
              <a:t>SATIZABAL</a:t>
            </a:r>
            <a:r>
              <a:rPr lang="es-CO" sz="1000" dirty="0"/>
              <a:t/>
            </a:r>
            <a:br>
              <a:rPr lang="es-CO" sz="1000" dirty="0"/>
            </a:br>
            <a:r>
              <a:rPr lang="es-CO" sz="1000" dirty="0"/>
              <a:t>Asistente Administrativa</a:t>
            </a:r>
            <a:br>
              <a:rPr lang="es-CO" sz="1000" dirty="0"/>
            </a:br>
            <a:r>
              <a:rPr lang="es-CO" sz="1000" dirty="0"/>
              <a:t>Celular 3118098240</a:t>
            </a:r>
            <a:br>
              <a:rPr lang="es-CO" sz="1000" dirty="0"/>
            </a:br>
            <a:r>
              <a:rPr lang="es-CO" sz="1000" dirty="0"/>
              <a:t>Corpoica El Mira, </a:t>
            </a:r>
            <a:r>
              <a:rPr lang="es-CO" sz="1000" dirty="0" smtClean="0"/>
              <a:t>Tumaco </a:t>
            </a:r>
            <a:r>
              <a:rPr lang="es-CO" sz="1000" dirty="0"/>
              <a:t>(Nariño)</a:t>
            </a:r>
            <a:br>
              <a:rPr lang="es-CO" sz="1000" dirty="0"/>
            </a:br>
            <a:r>
              <a:rPr lang="es-CO" sz="1000" dirty="0" smtClean="0">
                <a:hlinkClick r:id="rId14"/>
              </a:rPr>
              <a:t>ysatizabal@cenipalma.org</a:t>
            </a:r>
            <a:endParaRPr lang="es-CO" sz="1000" dirty="0" smtClean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0981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22114"/>
          </a:xfrm>
        </p:spPr>
        <p:txBody>
          <a:bodyPr/>
          <a:lstStyle/>
          <a:p>
            <a:r>
              <a:rPr lang="es-MX" dirty="0" smtClean="0"/>
              <a:t>Accesos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632848" cy="3096344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 smtClean="0">
                <a:latin typeface="Microsoft New Tai Lue" pitchFamily="34" charset="0"/>
                <a:cs typeface="Microsoft New Tai Lue" pitchFamily="34" charset="0"/>
                <a:hlinkClick r:id="rId2" action="ppaction://hlinksldjump"/>
              </a:rPr>
              <a:t>Catálogo CID Palmero: </a:t>
            </a:r>
            <a:r>
              <a:rPr lang="es-MX" sz="2800" dirty="0" err="1" smtClean="0">
                <a:latin typeface="Microsoft New Tai Lue" pitchFamily="34" charset="0"/>
                <a:cs typeface="Microsoft New Tai Lue" pitchFamily="34" charset="0"/>
                <a:hlinkClick r:id="rId2" action="ppaction://hlinksldjump"/>
              </a:rPr>
              <a:t>Koha</a:t>
            </a:r>
            <a:endParaRPr lang="es-MX" sz="2800" dirty="0" smtClean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sz="2800" dirty="0" smtClean="0">
                <a:latin typeface="Microsoft New Tai Lue" pitchFamily="34" charset="0"/>
                <a:cs typeface="Microsoft New Tai Lue" pitchFamily="34" charset="0"/>
                <a:hlinkClick r:id="rId3" action="ppaction://hlinksldjump"/>
              </a:rPr>
              <a:t>Revista Palmas, Boletín el Palmicultor y otras publicaciones seriadas: </a:t>
            </a:r>
            <a:r>
              <a:rPr lang="es-MX" sz="2800" dirty="0" err="1" smtClean="0">
                <a:latin typeface="Microsoft New Tai Lue" pitchFamily="34" charset="0"/>
                <a:cs typeface="Microsoft New Tai Lue" pitchFamily="34" charset="0"/>
                <a:hlinkClick r:id="rId3" action="ppaction://hlinksldjump"/>
              </a:rPr>
              <a:t>OJS</a:t>
            </a:r>
            <a:endParaRPr lang="es-MX" sz="2800" dirty="0" smtClean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sz="2800" dirty="0" smtClean="0">
                <a:latin typeface="Microsoft New Tai Lue" pitchFamily="34" charset="0"/>
                <a:cs typeface="Microsoft New Tai Lue" pitchFamily="34" charset="0"/>
                <a:hlinkClick r:id="rId4" action="ppaction://hlinksldjump"/>
              </a:rPr>
              <a:t>Sistema de estadísticas: </a:t>
            </a:r>
            <a:r>
              <a:rPr lang="es-MX" sz="2800" dirty="0" err="1" smtClean="0">
                <a:latin typeface="Microsoft New Tai Lue" pitchFamily="34" charset="0"/>
                <a:cs typeface="Microsoft New Tai Lue" pitchFamily="34" charset="0"/>
                <a:hlinkClick r:id="rId4" action="ppaction://hlinksldjump"/>
              </a:rPr>
              <a:t>SISPA</a:t>
            </a:r>
            <a:endParaRPr lang="es-MX" sz="2800" dirty="0" smtClean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sz="2800" dirty="0" smtClean="0">
                <a:latin typeface="Microsoft New Tai Lue" pitchFamily="34" charset="0"/>
                <a:cs typeface="Microsoft New Tai Lue" pitchFamily="34" charset="0"/>
                <a:hlinkClick r:id="rId5" action="ppaction://hlinksldjump"/>
              </a:rPr>
              <a:t>Servicios de información Jurídica</a:t>
            </a:r>
            <a:endParaRPr lang="es-MX" sz="2800" dirty="0" smtClean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sz="2800" dirty="0" smtClean="0">
                <a:latin typeface="Microsoft New Tai Lue" pitchFamily="34" charset="0"/>
                <a:cs typeface="Microsoft New Tai Lue" pitchFamily="34" charset="0"/>
                <a:hlinkClick r:id="rId6" action="ppaction://hlinksldjump"/>
              </a:rPr>
              <a:t>Memoria Institucional</a:t>
            </a:r>
            <a:endParaRPr lang="es-MX" sz="2800" dirty="0" smtClean="0">
              <a:latin typeface="Microsoft New Tai Lue" pitchFamily="34" charset="0"/>
              <a:cs typeface="Microsoft New Tai Lue" pitchFamily="34" charset="0"/>
            </a:endParaRPr>
          </a:p>
          <a:p>
            <a:r>
              <a:rPr lang="es-MX" sz="2800" dirty="0" smtClean="0">
                <a:latin typeface="Microsoft New Tai Lue" pitchFamily="34" charset="0"/>
                <a:cs typeface="Microsoft New Tai Lue" pitchFamily="34" charset="0"/>
                <a:hlinkClick r:id="rId7" action="ppaction://hlinksldjump"/>
              </a:rPr>
              <a:t>Accesos a otros recursos de información</a:t>
            </a:r>
            <a:endParaRPr lang="es-CO" sz="2800" dirty="0">
              <a:latin typeface="Microsoft New Tai Lue" pitchFamily="34" charset="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t="11852" r="23599" b="16351"/>
          <a:stretch/>
        </p:blipFill>
        <p:spPr bwMode="auto">
          <a:xfrm>
            <a:off x="683568" y="692696"/>
            <a:ext cx="7848872" cy="59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710952"/>
          </a:xfrm>
        </p:spPr>
        <p:txBody>
          <a:bodyPr>
            <a:noAutofit/>
          </a:bodyPr>
          <a:lstStyle/>
          <a:p>
            <a:r>
              <a:rPr lang="es-MX" sz="3200" dirty="0">
                <a:latin typeface="Microsoft New Tai Lue" pitchFamily="34" charset="0"/>
                <a:cs typeface="Microsoft New Tai Lue" pitchFamily="34" charset="0"/>
              </a:rPr>
              <a:t>Consulta </a:t>
            </a:r>
            <a:r>
              <a:rPr lang="es-MX" sz="3200" dirty="0" smtClean="0">
                <a:latin typeface="Microsoft New Tai Lue" pitchFamily="34" charset="0"/>
                <a:cs typeface="Microsoft New Tai Lue" pitchFamily="34" charset="0"/>
              </a:rPr>
              <a:t>del catálogo</a:t>
            </a:r>
            <a:endParaRPr lang="es-CO" sz="3200" dirty="0">
              <a:latin typeface="Microsoft New Tai Lue" pitchFamily="34" charset="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11699" r="26895" b="4096"/>
          <a:stretch/>
        </p:blipFill>
        <p:spPr bwMode="auto">
          <a:xfrm>
            <a:off x="1163722" y="0"/>
            <a:ext cx="68165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0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76064"/>
          </a:xfrm>
        </p:spPr>
        <p:txBody>
          <a:bodyPr>
            <a:noAutofit/>
          </a:bodyPr>
          <a:lstStyle/>
          <a:p>
            <a:r>
              <a:rPr lang="es-MX" sz="3200" dirty="0" smtClean="0"/>
              <a:t>Nuevo catálogo CID Palmero - KOHA</a:t>
            </a:r>
            <a:endParaRPr lang="es-CO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4D5F-8BD7-4842-A06A-7B3A442C69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56" y="404663"/>
            <a:ext cx="7627360" cy="6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61" y="0"/>
            <a:ext cx="81580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Botón de acción: Inicio">
            <a:hlinkClick r:id="rId3" action="ppaction://hlinksldjump" highlightClick="1"/>
          </p:cNvPr>
          <p:cNvSpPr/>
          <p:nvPr/>
        </p:nvSpPr>
        <p:spPr>
          <a:xfrm>
            <a:off x="8388424" y="5229200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9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459</Words>
  <Application>Microsoft Office PowerPoint</Application>
  <PresentationFormat>Presentación en pantalla (4:3)</PresentationFormat>
  <Paragraphs>98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Página web CID Palmero</vt:lpstr>
      <vt:lpstr>Presentación de PowerPoint</vt:lpstr>
      <vt:lpstr>Presentación de PowerPoint</vt:lpstr>
      <vt:lpstr>Accesos</vt:lpstr>
      <vt:lpstr>Consulta del catálogo</vt:lpstr>
      <vt:lpstr>Presentación de PowerPoint</vt:lpstr>
      <vt:lpstr>Nuevo catálogo CID Palmero - KOHA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Servicios de información Jurídicos</vt:lpstr>
      <vt:lpstr>Memoria Institucional</vt:lpstr>
      <vt:lpstr>Presentación de PowerPoint</vt:lpstr>
      <vt:lpstr>Sistemas de Información, documentación y bibliotecas relevantes en el área agrícola</vt:lpstr>
      <vt:lpstr>Sistemas de Información, documentación y bibliotecas relevantes en el área agrícola y convenios</vt:lpstr>
      <vt:lpstr>Bases de datos de revistas y publicaciones académicas y científicas</vt:lpstr>
      <vt:lpstr>Acceso a contenidos de bases de datos especializadas: Cabi, Springer, Ebsco, Proquest, Scielo, Science Direct, Dissertations &amp; Theses</vt:lpstr>
      <vt:lpstr>Presentación de PowerPoint</vt:lpstr>
      <vt:lpstr>Recomendaciones obtención de la información</vt:lpstr>
      <vt:lpstr>Bireme</vt:lpstr>
      <vt:lpstr>Gestión de documentos electrónicos: Mendeley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Martha Arango</dc:creator>
  <cp:lastModifiedBy>Martha Helena Arango de Villegas</cp:lastModifiedBy>
  <cp:revision>489</cp:revision>
  <cp:lastPrinted>2013-06-18T16:55:15Z</cp:lastPrinted>
  <dcterms:created xsi:type="dcterms:W3CDTF">2008-03-21T15:02:43Z</dcterms:created>
  <dcterms:modified xsi:type="dcterms:W3CDTF">2014-02-19T21:28:52Z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TC010690003082</vt:lpwstr>
  </property>
</Properties>
</file>